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6" r:id="rId5"/>
    <p:sldId id="267" r:id="rId6"/>
    <p:sldId id="262" r:id="rId7"/>
    <p:sldId id="263" r:id="rId8"/>
    <p:sldId id="27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1BC"/>
    <a:srgbClr val="0A6EF9"/>
    <a:srgbClr val="1ED65F"/>
    <a:srgbClr val="C2D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4" autoAdjust="0"/>
    <p:restoredTop sz="94124" autoAdjust="0"/>
  </p:normalViewPr>
  <p:slideViewPr>
    <p:cSldViewPr snapToGrid="0">
      <p:cViewPr varScale="1">
        <p:scale>
          <a:sx n="90" d="100"/>
          <a:sy n="90" d="100"/>
        </p:scale>
        <p:origin x="2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64187-6E22-40C3-9B76-F9958FE496C1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8D931-E14E-4076-B808-A154EBFD603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071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8D931-E14E-4076-B808-A154EBFD603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1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6418" y="1122363"/>
            <a:ext cx="6879102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1ED65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96418" y="3602038"/>
            <a:ext cx="687910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ED65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2B41B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093885"/>
          </a:xfrm>
        </p:spPr>
        <p:txBody>
          <a:bodyPr/>
          <a:lstStyle>
            <a:lvl1pPr marL="0" indent="0">
              <a:buNone/>
              <a:defRPr sz="2400">
                <a:solidFill>
                  <a:srgbClr val="2B41B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B41BC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B41B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B41BC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00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0327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ED65F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327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ED65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032790"/>
            <a:ext cx="66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ED65F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ED65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tooltip="Click for more PPT templates!"/>
            <a:extLst>
              <a:ext uri="{FF2B5EF4-FFF2-40B4-BE49-F238E27FC236}">
                <a16:creationId xmlns:a16="http://schemas.microsoft.com/office/drawing/2014/main" id="{A0A8E141-278A-B94D-9F64-42EC182514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6417" y="665162"/>
            <a:ext cx="7829425" cy="23876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Ironhack</a:t>
            </a:r>
            <a:r>
              <a:rPr lang="fr-FR" dirty="0"/>
              <a:t> Data </a:t>
            </a:r>
            <a:r>
              <a:rPr lang="fr-FR" dirty="0" err="1"/>
              <a:t>analysis</a:t>
            </a:r>
            <a:br>
              <a:rPr lang="fr-FR" dirty="0"/>
            </a:br>
            <a:r>
              <a:rPr lang="fr-FR" dirty="0"/>
              <a:t>Final </a:t>
            </a:r>
            <a:r>
              <a:rPr lang="fr-FR" dirty="0" err="1"/>
              <a:t>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96418" y="3144837"/>
            <a:ext cx="6879102" cy="1655762"/>
          </a:xfrm>
        </p:spPr>
        <p:txBody>
          <a:bodyPr>
            <a:normAutofit/>
          </a:bodyPr>
          <a:lstStyle/>
          <a:p>
            <a:r>
              <a:rPr lang="fr-FR" i="1" dirty="0" err="1"/>
              <a:t>Predict</a:t>
            </a:r>
            <a:r>
              <a:rPr lang="fr-FR" i="1" dirty="0"/>
              <a:t> Spotify </a:t>
            </a:r>
            <a:r>
              <a:rPr lang="fr-FR" i="1" dirty="0" err="1"/>
              <a:t>track</a:t>
            </a:r>
            <a:r>
              <a:rPr lang="fr-FR" i="1" dirty="0"/>
              <a:t> </a:t>
            </a:r>
            <a:r>
              <a:rPr lang="fr-FR" i="1" dirty="0" err="1"/>
              <a:t>popularity</a:t>
            </a:r>
            <a:r>
              <a:rPr lang="fr-FR" i="1" dirty="0"/>
              <a:t> score</a:t>
            </a:r>
          </a:p>
          <a:p>
            <a:r>
              <a:rPr lang="fr-FR" i="1" dirty="0">
                <a:solidFill>
                  <a:schemeClr val="bg1"/>
                </a:solidFill>
              </a:rPr>
              <a:t>By Tom DUBUN</a:t>
            </a:r>
          </a:p>
          <a:p>
            <a:r>
              <a:rPr lang="fr-FR" dirty="0" err="1">
                <a:solidFill>
                  <a:schemeClr val="bg1"/>
                </a:solidFill>
              </a:rPr>
              <a:t>November</a:t>
            </a:r>
            <a:r>
              <a:rPr lang="fr-FR" dirty="0">
                <a:solidFill>
                  <a:schemeClr val="bg1"/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Future </a:t>
            </a:r>
            <a:r>
              <a:rPr lang="fr-FR" dirty="0" err="1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Find other features that could help predicting track popularity such as 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lexical field of each song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fan engagement (festivals, social media…)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affiliation to a label/major</a:t>
            </a:r>
          </a:p>
          <a:p>
            <a:pPr marL="457200" marR="0" lvl="1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Diversify sources of information (not only Spotify)</a:t>
            </a:r>
          </a:p>
          <a:p>
            <a:pPr marL="0" marR="0" lv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Integrate a sub-model to best predict non established artists. As of now, the algorithm will easily predict song popularity for artists having many </a:t>
            </a: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spotify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users’ followers</a:t>
            </a:r>
          </a:p>
          <a:p>
            <a:pPr marL="0" marR="0" lv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Make the model universal and not solely applicable to the French market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86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project is the last project undertaken at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IronHack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It aims at :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understanding the song patterns of French artists’ music </a:t>
            </a:r>
          </a:p>
          <a:p>
            <a:pPr marL="0" marR="0" lv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digesting the drivers of a song popularity on </a:t>
            </a:r>
            <a:r>
              <a:rPr lang="en-US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spotify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build machine learning algorithms to predict song popularity</a:t>
            </a:r>
            <a:endParaRPr lang="fr-FR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</a:rPr>
              <a:t>Kaggle: Database of 1m+ artists and gender 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extracted only French artists into hip hop, pop, rock or electro genre  12k artists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000" dirty="0" err="1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Spotipy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package to get: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10 most popular tracks per artist</a:t>
            </a:r>
          </a:p>
          <a:p>
            <a:pPr marL="457200" lvl="1" indent="0">
              <a:buNone/>
            </a:pP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Spotify API to get </a:t>
            </a:r>
          </a:p>
          <a:p>
            <a:pPr lvl="1"/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audio features of each song</a:t>
            </a:r>
          </a:p>
          <a:p>
            <a:pPr lvl="1"/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their release date</a:t>
            </a:r>
          </a:p>
          <a:p>
            <a:pPr lvl="1"/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presence or not in a Spotify France own playlist</a:t>
            </a:r>
          </a:p>
          <a:p>
            <a:pPr lvl="1"/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artists </a:t>
            </a: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spotify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users’ followers</a:t>
            </a:r>
          </a:p>
          <a:p>
            <a:pPr marL="457200" lvl="1" indent="0">
              <a:buNone/>
            </a:pP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The final </a:t>
            </a:r>
            <a:r>
              <a:rPr lang="en-US" sz="2000" dirty="0" err="1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contains 20k+ unique tracks and 17 associated features + </a:t>
            </a:r>
            <a:r>
              <a:rPr lang="en-US" sz="2000" dirty="0" err="1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track_popularity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(#Target)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7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Features</a:t>
            </a:r>
            <a:r>
              <a:rPr lang="fr-FR" dirty="0"/>
              <a:t>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5600" u="sng" dirty="0">
                <a:latin typeface="Calibri" panose="020F0502020204030204" pitchFamily="34" charset="0"/>
              </a:rPr>
              <a:t>popularity</a:t>
            </a:r>
            <a:r>
              <a:rPr lang="en-US" sz="5600" dirty="0">
                <a:latin typeface="Calibri" panose="020F0502020204030204" pitchFamily="34" charset="0"/>
              </a:rPr>
              <a:t>: </a:t>
            </a:r>
            <a:r>
              <a:rPr lang="en-US" sz="5600" dirty="0" err="1">
                <a:latin typeface="Calibri" panose="020F0502020204030204" pitchFamily="34" charset="0"/>
              </a:rPr>
              <a:t>spotify</a:t>
            </a:r>
            <a:r>
              <a:rPr lang="en-US" sz="5600" dirty="0">
                <a:latin typeface="Calibri" panose="020F0502020204030204" pitchFamily="34" charset="0"/>
              </a:rPr>
              <a:t> calculated popularity score of the track. This is the target variable</a:t>
            </a:r>
          </a:p>
          <a:p>
            <a:pPr marL="0" indent="0">
              <a:buNone/>
            </a:pPr>
            <a:endParaRPr lang="en-US" sz="5600" u="sng" dirty="0">
              <a:latin typeface="Calibri" panose="020F0502020204030204" pitchFamily="34" charset="0"/>
            </a:endParaRPr>
          </a:p>
          <a:p>
            <a:pPr algn="l"/>
            <a:r>
              <a:rPr lang="en-US" sz="5600" u="sng" dirty="0" err="1">
                <a:latin typeface="Calibri" panose="020F0502020204030204" pitchFamily="34" charset="0"/>
              </a:rPr>
              <a:t>artist_followers</a:t>
            </a:r>
            <a:r>
              <a:rPr lang="en-US" sz="5600" dirty="0">
                <a:latin typeface="Calibri" panose="020F0502020204030204" pitchFamily="34" charset="0"/>
              </a:rPr>
              <a:t>: number of followers an artist has on </a:t>
            </a:r>
            <a:r>
              <a:rPr lang="en-US" sz="5600" dirty="0" err="1">
                <a:latin typeface="Calibri" panose="020F0502020204030204" pitchFamily="34" charset="0"/>
              </a:rPr>
              <a:t>spotify</a:t>
            </a:r>
            <a:endParaRPr lang="en-US" sz="5600" dirty="0">
              <a:latin typeface="Calibri" panose="020F0502020204030204" pitchFamily="34" charset="0"/>
            </a:endParaRPr>
          </a:p>
          <a:p>
            <a:pPr algn="l"/>
            <a:endParaRPr lang="en-US" sz="5600" dirty="0">
              <a:latin typeface="Calibri" panose="020F0502020204030204" pitchFamily="34" charset="0"/>
            </a:endParaRPr>
          </a:p>
          <a:p>
            <a:r>
              <a:rPr lang="en-US" sz="5600" u="sng" dirty="0" err="1">
                <a:latin typeface="Calibri" panose="020F0502020204030204" pitchFamily="34" charset="0"/>
              </a:rPr>
              <a:t>in_spotify_fr_playlists</a:t>
            </a:r>
            <a:r>
              <a:rPr lang="en-US" sz="5600" dirty="0">
                <a:latin typeface="Calibri" panose="020F0502020204030204" pitchFamily="34" charset="0"/>
              </a:rPr>
              <a:t>: indicates the presence of the track in a </a:t>
            </a:r>
            <a:r>
              <a:rPr lang="en-US" sz="5600" dirty="0" err="1">
                <a:latin typeface="Calibri" panose="020F0502020204030204" pitchFamily="34" charset="0"/>
              </a:rPr>
              <a:t>spotify</a:t>
            </a:r>
            <a:r>
              <a:rPr lang="en-US" sz="5600" dirty="0">
                <a:latin typeface="Calibri" panose="020F0502020204030204" pitchFamily="34" charset="0"/>
              </a:rPr>
              <a:t> published playlist (</a:t>
            </a:r>
            <a:r>
              <a:rPr lang="en-US" sz="5600" dirty="0" err="1">
                <a:latin typeface="Calibri" panose="020F0502020204030204" pitchFamily="34" charset="0"/>
              </a:rPr>
              <a:t>french</a:t>
            </a:r>
            <a:r>
              <a:rPr lang="en-US" sz="5600" dirty="0">
                <a:latin typeface="Calibri" panose="020F0502020204030204" pitchFamily="34" charset="0"/>
              </a:rPr>
              <a:t> market)</a:t>
            </a:r>
          </a:p>
          <a:p>
            <a:pPr algn="l"/>
            <a:endParaRPr lang="en-US" sz="5600" dirty="0">
              <a:latin typeface="Calibri" panose="020F0502020204030204" pitchFamily="34" charset="0"/>
            </a:endParaRPr>
          </a:p>
          <a:p>
            <a:pPr algn="l"/>
            <a:r>
              <a:rPr lang="en-US" sz="5600" u="sng" dirty="0">
                <a:latin typeface="Calibri" panose="020F0502020204030204" pitchFamily="34" charset="0"/>
              </a:rPr>
              <a:t>danceability</a:t>
            </a:r>
            <a:r>
              <a:rPr lang="en-US" sz="5600" dirty="0">
                <a:latin typeface="Calibri" panose="020F0502020204030204" pitchFamily="34" charset="0"/>
              </a:rPr>
              <a:t>: Danceability describes how suitable a track is for dancing based on a combination of musical</a:t>
            </a:r>
          </a:p>
          <a:p>
            <a:pPr algn="l"/>
            <a:endParaRPr lang="en-US" sz="5600" dirty="0">
              <a:latin typeface="Calibri" panose="020F0502020204030204" pitchFamily="34" charset="0"/>
            </a:endParaRPr>
          </a:p>
          <a:p>
            <a:r>
              <a:rPr lang="en-US" sz="5600" u="sng" dirty="0" err="1">
                <a:latin typeface="Calibri" panose="020F0502020204030204" pitchFamily="34" charset="0"/>
              </a:rPr>
              <a:t>instrumentalness</a:t>
            </a:r>
            <a:r>
              <a:rPr lang="en-US" sz="5600" dirty="0">
                <a:latin typeface="Calibri" panose="020F0502020204030204" pitchFamily="34" charset="0"/>
              </a:rPr>
              <a:t>: Predicts whether a track contains no vocals. </a:t>
            </a:r>
          </a:p>
          <a:p>
            <a:endParaRPr lang="en-US" sz="5600" dirty="0">
              <a:latin typeface="Calibri" panose="020F0502020204030204" pitchFamily="34" charset="0"/>
            </a:endParaRPr>
          </a:p>
          <a:p>
            <a:r>
              <a:rPr lang="en-US" sz="5600" u="sng" dirty="0" err="1">
                <a:latin typeface="Calibri" panose="020F0502020204030204" pitchFamily="34" charset="0"/>
              </a:rPr>
              <a:t>acousticness</a:t>
            </a:r>
            <a:r>
              <a:rPr lang="en-US" sz="5600" dirty="0">
                <a:latin typeface="Calibri" panose="020F0502020204030204" pitchFamily="34" charset="0"/>
              </a:rPr>
              <a:t>: A confidence measure from 0.0 to 1.0 of whether the track is acoustic. 1.0 represents high confidence the track is acoustic</a:t>
            </a:r>
          </a:p>
          <a:p>
            <a:endParaRPr lang="en-US" sz="5600" dirty="0">
              <a:latin typeface="Calibri" panose="020F0502020204030204" pitchFamily="34" charset="0"/>
            </a:endParaRPr>
          </a:p>
          <a:p>
            <a:r>
              <a:rPr lang="en-US" sz="5600" u="sng" dirty="0" err="1">
                <a:latin typeface="Calibri" panose="020F0502020204030204" pitchFamily="34" charset="0"/>
              </a:rPr>
              <a:t>speechiness</a:t>
            </a:r>
            <a:r>
              <a:rPr lang="en-US" sz="5600" dirty="0">
                <a:latin typeface="Calibri" panose="020F0502020204030204" pitchFamily="34" charset="0"/>
              </a:rPr>
              <a:t>: presence of spoken words in a track. The more exclusively speech-like the recording (e.g. talk show, audio book, poetry), the closer to 1.0 the attribute value. </a:t>
            </a:r>
          </a:p>
          <a:p>
            <a:endParaRPr lang="en-US" sz="5600" dirty="0">
              <a:latin typeface="Calibri" panose="020F0502020204030204" pitchFamily="34" charset="0"/>
            </a:endParaRPr>
          </a:p>
          <a:p>
            <a:r>
              <a:rPr lang="en-US" sz="5600" u="sng" dirty="0" err="1">
                <a:latin typeface="Calibri" panose="020F0502020204030204" pitchFamily="34" charset="0"/>
              </a:rPr>
              <a:t>duration_s</a:t>
            </a:r>
            <a:r>
              <a:rPr lang="en-US" sz="5600" dirty="0">
                <a:latin typeface="Calibri" panose="020F0502020204030204" pitchFamily="34" charset="0"/>
              </a:rPr>
              <a:t>: length of the track (in second)</a:t>
            </a:r>
          </a:p>
          <a:p>
            <a:endParaRPr lang="en-US" sz="5600" dirty="0">
              <a:latin typeface="Calibri" panose="020F0502020204030204" pitchFamily="34" charset="0"/>
            </a:endParaRPr>
          </a:p>
          <a:p>
            <a:r>
              <a:rPr lang="en-US" sz="5600" u="sng" dirty="0" err="1">
                <a:latin typeface="Calibri" panose="020F0502020204030204" pitchFamily="34" charset="0"/>
              </a:rPr>
              <a:t>artist_genre</a:t>
            </a:r>
            <a:r>
              <a:rPr lang="en-US" sz="5600" dirty="0">
                <a:latin typeface="Calibri" panose="020F0502020204030204" pitchFamily="34" charset="0"/>
              </a:rPr>
              <a:t> : the dominant genre associated to the artist</a:t>
            </a:r>
          </a:p>
          <a:p>
            <a:pPr algn="l"/>
            <a:endParaRPr lang="en-US" sz="5600" dirty="0">
              <a:latin typeface="Calibri" panose="020F0502020204030204" pitchFamily="34" charset="0"/>
            </a:endParaRPr>
          </a:p>
          <a:p>
            <a:pPr algn="l"/>
            <a:endParaRPr lang="en-US" sz="5600" dirty="0">
              <a:latin typeface="Calibri" panose="020F0502020204030204" pitchFamily="34" charset="0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r-FR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Features</a:t>
            </a:r>
            <a:r>
              <a:rPr lang="fr-FR" dirty="0"/>
              <a:t>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9611"/>
            <a:ext cx="10515600" cy="4703264"/>
          </a:xfrm>
        </p:spPr>
        <p:txBody>
          <a:bodyPr>
            <a:normAutofit fontScale="25000" lnSpcReduction="20000"/>
          </a:bodyPr>
          <a:lstStyle/>
          <a:p>
            <a:r>
              <a:rPr lang="en-US" sz="5600" u="sng" dirty="0">
                <a:latin typeface="Calibri" panose="020F0502020204030204" pitchFamily="34" charset="0"/>
              </a:rPr>
              <a:t>key</a:t>
            </a:r>
            <a:r>
              <a:rPr lang="en-US" sz="5600" dirty="0">
                <a:latin typeface="Calibri" panose="020F0502020204030204" pitchFamily="34" charset="0"/>
              </a:rPr>
              <a:t>: The key the track is in</a:t>
            </a:r>
          </a:p>
          <a:p>
            <a:pPr marL="0" indent="0" algn="l">
              <a:buNone/>
            </a:pPr>
            <a:endParaRPr lang="en-US" sz="5600" u="sng" dirty="0">
              <a:latin typeface="Calibri" panose="020F0502020204030204" pitchFamily="34" charset="0"/>
            </a:endParaRPr>
          </a:p>
          <a:p>
            <a:pPr algn="l"/>
            <a:r>
              <a:rPr lang="en-US" sz="5600" u="sng" dirty="0">
                <a:latin typeface="Calibri" panose="020F0502020204030204" pitchFamily="34" charset="0"/>
              </a:rPr>
              <a:t>valence</a:t>
            </a:r>
            <a:r>
              <a:rPr lang="en-US" sz="5600" dirty="0">
                <a:latin typeface="Calibri" panose="020F0502020204030204" pitchFamily="34" charset="0"/>
              </a:rPr>
              <a:t>: A measure from 0.0 to 1.0 describing the musical positiveness conveyed by a track. </a:t>
            </a:r>
          </a:p>
          <a:p>
            <a:pPr marL="0" indent="0" algn="l">
              <a:buNone/>
            </a:pPr>
            <a:endParaRPr lang="en-US" sz="5600" dirty="0">
              <a:latin typeface="Calibri" panose="020F0502020204030204" pitchFamily="34" charset="0"/>
            </a:endParaRPr>
          </a:p>
          <a:p>
            <a:pPr algn="l"/>
            <a:r>
              <a:rPr lang="en-US" sz="5600" u="sng" dirty="0">
                <a:latin typeface="Calibri" panose="020F0502020204030204" pitchFamily="34" charset="0"/>
              </a:rPr>
              <a:t>tempo</a:t>
            </a:r>
            <a:r>
              <a:rPr lang="en-US" sz="5600" dirty="0">
                <a:latin typeface="Calibri" panose="020F0502020204030204" pitchFamily="34" charset="0"/>
              </a:rPr>
              <a:t>: The overall estimated tempo of a track in beats per minute (BPM). </a:t>
            </a:r>
          </a:p>
          <a:p>
            <a:pPr marL="0" indent="0" algn="l">
              <a:buNone/>
            </a:pPr>
            <a:endParaRPr lang="en-US" sz="5600" dirty="0">
              <a:latin typeface="Calibri" panose="020F0502020204030204" pitchFamily="34" charset="0"/>
            </a:endParaRPr>
          </a:p>
          <a:p>
            <a:pPr algn="l"/>
            <a:r>
              <a:rPr lang="en-US" sz="5600" u="sng" dirty="0" err="1">
                <a:latin typeface="Calibri" panose="020F0502020204030204" pitchFamily="34" charset="0"/>
              </a:rPr>
              <a:t>time_signature</a:t>
            </a:r>
            <a:r>
              <a:rPr lang="en-US" sz="5600" dirty="0">
                <a:latin typeface="Calibri" panose="020F0502020204030204" pitchFamily="34" charset="0"/>
              </a:rPr>
              <a:t>: An estimated overall time signature of a track. The time signature (meter) is a notational convention to specify how many beats are in each bar (or measure).</a:t>
            </a:r>
          </a:p>
          <a:p>
            <a:pPr marL="0" indent="0" algn="l">
              <a:buNone/>
            </a:pPr>
            <a:endParaRPr lang="en-US" sz="5600" dirty="0">
              <a:latin typeface="Calibri" panose="020F0502020204030204" pitchFamily="34" charset="0"/>
            </a:endParaRPr>
          </a:p>
          <a:p>
            <a:pPr algn="l"/>
            <a:r>
              <a:rPr lang="en-US" sz="5600" u="sng" dirty="0">
                <a:latin typeface="Calibri" panose="020F0502020204030204" pitchFamily="34" charset="0"/>
              </a:rPr>
              <a:t>loudness</a:t>
            </a:r>
            <a:r>
              <a:rPr lang="en-US" sz="5600" dirty="0">
                <a:latin typeface="Calibri" panose="020F0502020204030204" pitchFamily="34" charset="0"/>
              </a:rPr>
              <a:t>: The overall loudness of a track in decibels. Values typical range between -60 and 0 db.</a:t>
            </a:r>
          </a:p>
          <a:p>
            <a:pPr algn="l"/>
            <a:endParaRPr lang="en-US" sz="5600" dirty="0">
              <a:latin typeface="Calibri" panose="020F0502020204030204" pitchFamily="34" charset="0"/>
            </a:endParaRPr>
          </a:p>
          <a:p>
            <a:pPr algn="l"/>
            <a:r>
              <a:rPr lang="en-US" sz="5600" u="sng" dirty="0">
                <a:latin typeface="Calibri" panose="020F0502020204030204" pitchFamily="34" charset="0"/>
              </a:rPr>
              <a:t>mode</a:t>
            </a:r>
            <a:r>
              <a:rPr lang="en-US" sz="5600" dirty="0">
                <a:latin typeface="Calibri" panose="020F0502020204030204" pitchFamily="34" charset="0"/>
              </a:rPr>
              <a:t>: the modality (major or minor) of a track, the type of scale from which its melodic content is derived. Major is represented by 1 and minor is 0.</a:t>
            </a:r>
          </a:p>
          <a:p>
            <a:pPr marL="0" indent="0" algn="l">
              <a:buNone/>
            </a:pPr>
            <a:endParaRPr lang="en-US" sz="5600" dirty="0">
              <a:latin typeface="Calibri" panose="020F0502020204030204" pitchFamily="34" charset="0"/>
            </a:endParaRPr>
          </a:p>
          <a:p>
            <a:pPr algn="l"/>
            <a:r>
              <a:rPr lang="en-US" sz="5600" u="sng" dirty="0" err="1">
                <a:latin typeface="Calibri" panose="020F0502020204030204" pitchFamily="34" charset="0"/>
              </a:rPr>
              <a:t>release_year</a:t>
            </a:r>
            <a:r>
              <a:rPr lang="en-US" sz="5600" u="sng" dirty="0">
                <a:latin typeface="Calibri" panose="020F0502020204030204" pitchFamily="34" charset="0"/>
              </a:rPr>
              <a:t>: </a:t>
            </a:r>
            <a:r>
              <a:rPr lang="en-US" sz="5600" dirty="0">
                <a:latin typeface="Calibri" panose="020F0502020204030204" pitchFamily="34" charset="0"/>
              </a:rPr>
              <a:t>the year the track was released (based on the album release date)</a:t>
            </a:r>
          </a:p>
          <a:p>
            <a:pPr marL="0" indent="0" algn="l">
              <a:buNone/>
            </a:pPr>
            <a:endParaRPr lang="en-US" sz="5600" dirty="0">
              <a:latin typeface="Calibri" panose="020F0502020204030204" pitchFamily="34" charset="0"/>
            </a:endParaRPr>
          </a:p>
          <a:p>
            <a:pPr algn="l"/>
            <a:r>
              <a:rPr lang="en-US" sz="5600" u="sng" dirty="0">
                <a:latin typeface="Calibri" panose="020F0502020204030204" pitchFamily="34" charset="0"/>
              </a:rPr>
              <a:t>era</a:t>
            </a:r>
            <a:r>
              <a:rPr lang="en-US" sz="5600" dirty="0">
                <a:latin typeface="Calibri" panose="020F0502020204030204" pitchFamily="34" charset="0"/>
              </a:rPr>
              <a:t>: era in which the track was released (based on </a:t>
            </a:r>
            <a:r>
              <a:rPr lang="en-US" sz="5600" dirty="0" err="1">
                <a:latin typeface="Calibri" panose="020F0502020204030204" pitchFamily="34" charset="0"/>
              </a:rPr>
              <a:t>release_year</a:t>
            </a:r>
            <a:r>
              <a:rPr lang="en-US" sz="5600" dirty="0">
                <a:latin typeface="Calibri" panose="020F0502020204030204" pitchFamily="34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3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48B833AE-01A1-410D-8034-92B87950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0075"/>
            <a:ext cx="2016125" cy="1617663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127D1D90-D5B7-4F08-AE33-8A9129E4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63" y="1870075"/>
            <a:ext cx="1900238" cy="161766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21AF7B8-3A02-4C05-A160-83B9A24C2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59175"/>
            <a:ext cx="3989388" cy="2154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AFE132-4808-4B1C-BF1A-DAD018C84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025" y="1870075"/>
            <a:ext cx="6454775" cy="3843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exploration (1/2)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32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Database</a:t>
            </a:r>
            <a:r>
              <a:rPr lang="fr-FR" dirty="0"/>
              <a:t> exploration (2/2)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C57571-F369-41DB-B10C-3F6D0688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727" y="2833606"/>
            <a:ext cx="5865901" cy="172647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0FB65BA-EA32-4ECD-AAB3-12E91384D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9" y="1690687"/>
            <a:ext cx="4983982" cy="40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Most </a:t>
            </a:r>
            <a:r>
              <a:rPr lang="fr-FR" dirty="0" err="1"/>
              <a:t>popular</a:t>
            </a:r>
            <a:r>
              <a:rPr lang="fr-FR" dirty="0"/>
              <a:t> french </a:t>
            </a:r>
            <a:r>
              <a:rPr lang="fr-FR" dirty="0" err="1"/>
              <a:t>artists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F3F8F-BB7D-4BC9-A705-21892063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4200"/>
            <a:ext cx="1827213" cy="1827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56FCF-F8E7-4857-8F40-4DADB9227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0" y="1854200"/>
            <a:ext cx="3092450" cy="182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0477B-4DAC-4272-A832-5F508D69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738" y="1854200"/>
            <a:ext cx="2670175" cy="1827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7DE24-3C98-4046-A847-402FFC5FF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350" y="1854200"/>
            <a:ext cx="2709863" cy="182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8091DA-3A53-436A-9723-14FBD7F72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52850"/>
            <a:ext cx="3000375" cy="197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EFE027-0357-4A94-AE49-3BEB76681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0013" y="3752850"/>
            <a:ext cx="3856038" cy="197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234F1A-698D-41FF-9973-2F94A244E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9075" y="3752850"/>
            <a:ext cx="3513138" cy="19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64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algorythms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1155"/>
            <a:ext cx="10515600" cy="5333801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Removed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numericals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Encoded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categoricals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nearest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neighbors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Removed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numericals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Encoded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categoricals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Found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best k</a:t>
            </a:r>
          </a:p>
          <a:p>
            <a:pPr lvl="1"/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Forest:</a:t>
            </a:r>
          </a:p>
          <a:p>
            <a:pPr lvl="1"/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numericals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Encoded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categoricals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Hyperparameter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tuning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8A3E0-492B-4E23-B8F0-2492A4F47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39853"/>
            <a:ext cx="3324412" cy="17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O-PowerPoint-Template" id="{413F8F97-D304-0541-9E0C-2EBBDF578B15}" vid="{09FEBD21-BBC7-E944-9DCB-094349EBD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Spotify-PowerPoint-Template</Template>
  <TotalTime>0</TotalTime>
  <Words>610</Words>
  <Application>Microsoft Office PowerPoint</Application>
  <PresentationFormat>Widescreen</PresentationFormat>
  <Paragraphs>92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Symbol</vt:lpstr>
      <vt:lpstr>Trebuchet MS</vt:lpstr>
      <vt:lpstr>Office Theme</vt:lpstr>
      <vt:lpstr>Ironhack Data analysis Final project</vt:lpstr>
      <vt:lpstr>Objective</vt:lpstr>
      <vt:lpstr>Database creation</vt:lpstr>
      <vt:lpstr>Features (1/2)</vt:lpstr>
      <vt:lpstr>Features (2/2)</vt:lpstr>
      <vt:lpstr>Database exploration (1/2)</vt:lpstr>
      <vt:lpstr>Database exploration (2/2)</vt:lpstr>
      <vt:lpstr>Most popular french artists</vt:lpstr>
      <vt:lpstr>Machine learning algorythms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Ironhack Data analysis Final project</dc:title>
  <dc:creator>DUBUN Tom</dc:creator>
  <cp:lastModifiedBy>DUBUN Tom</cp:lastModifiedBy>
  <cp:revision>6</cp:revision>
  <dcterms:created xsi:type="dcterms:W3CDTF">2021-11-20T15:30:22Z</dcterms:created>
  <dcterms:modified xsi:type="dcterms:W3CDTF">2021-11-26T13:18:52Z</dcterms:modified>
</cp:coreProperties>
</file>